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2"/>
    <p:restoredTop sz="94674"/>
  </p:normalViewPr>
  <p:slideViewPr>
    <p:cSldViewPr snapToGrid="0" snapToObjects="1">
      <p:cViewPr varScale="1">
        <p:scale>
          <a:sx n="80" d="100"/>
          <a:sy n="80" d="100"/>
        </p:scale>
        <p:origin x="-96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4E9A2F-DBBE-7D49-9B40-360988D92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994611"/>
            <a:ext cx="8361229" cy="1491915"/>
          </a:xfrm>
        </p:spPr>
        <p:txBody>
          <a:bodyPr/>
          <a:lstStyle/>
          <a:p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Массовый голод 1921-1922г.г. в нашем крае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8AABEEE-5B70-CF48-B045-09B074CCC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7853" y="3497179"/>
            <a:ext cx="5470358" cy="266298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По материалам муниципального архива</a:t>
            </a:r>
          </a:p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Северного района.</a:t>
            </a:r>
          </a:p>
        </p:txBody>
      </p:sp>
    </p:spTree>
    <p:extLst>
      <p:ext uri="{BB962C8B-B14F-4D97-AF65-F5344CB8AC3E}">
        <p14:creationId xmlns:p14="http://schemas.microsoft.com/office/powerpoint/2010/main" val="1398033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634F43-53F1-3F4A-A581-9B72E2C93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158" y="172453"/>
            <a:ext cx="9601200" cy="693821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Эвакуация населения в Сибирь.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F905C8F-60C2-A64F-987E-3D0D09E87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73769"/>
            <a:ext cx="9601200" cy="5807242"/>
          </a:xfrm>
        </p:spPr>
        <p:txBody>
          <a:bodyPr>
            <a:noAutofit/>
          </a:bodyPr>
          <a:lstStyle/>
          <a:p>
            <a:r>
              <a:rPr lang="ru-RU" sz="2400" dirty="0"/>
              <a:t>В июле 1921 года был издан декрет об эвакуации в Сибирь 100 тысяч жителей наиболее пораженных засухой губерний.</a:t>
            </a:r>
          </a:p>
          <a:p>
            <a:r>
              <a:rPr lang="ru-RU" sz="2400" dirty="0"/>
              <a:t> Чтобы спастись от голода крестьяне нашего региона уезжали в Сибирь и  в Ташкент. Многим из них так и не суждено было вернуться в родные сёла, они погибали в пути.</a:t>
            </a:r>
          </a:p>
          <a:p>
            <a:r>
              <a:rPr lang="ru-RU" sz="2400" dirty="0"/>
              <a:t>Из воспоминаний А.А. </a:t>
            </a:r>
            <a:r>
              <a:rPr lang="ru-RU" sz="2400" dirty="0" err="1"/>
              <a:t>Ташкенова</a:t>
            </a:r>
            <a:r>
              <a:rPr lang="ru-RU" sz="2400" dirty="0"/>
              <a:t>: «Зима 1921 года была бесснежная, земля потрескалась от морозов. Озимая рожь вся вымерзла. Сеять яровые начали рано- с середины апреля. Дождей не было. Наступал страшный голодный год. Население села </a:t>
            </a:r>
            <a:r>
              <a:rPr lang="ru-RU" sz="2400" dirty="0" err="1"/>
              <a:t>Сергушкино</a:t>
            </a:r>
            <a:r>
              <a:rPr lang="ru-RU" sz="2400" dirty="0"/>
              <a:t> было в панике. Многие решили бросить свои обжитые места и спасаться от голода. Было принято решение двинуться в Сибирь, так как, по разговорам, там ожидается в 1921 году хороший урожай. В мае месяце 36 семей соорудили кибитки и на 72 подводах тронулись в путь. В селе стоял стон, плач и крики. Из 36 семей обратно вернулись  только шесть, остальные умерли от голода в пути, так как добирались до Сибири 7 недель»</a:t>
            </a:r>
          </a:p>
        </p:txBody>
      </p:sp>
    </p:spTree>
    <p:extLst>
      <p:ext uri="{BB962C8B-B14F-4D97-AF65-F5344CB8AC3E}">
        <p14:creationId xmlns:p14="http://schemas.microsoft.com/office/powerpoint/2010/main" val="2067648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967FD4-9FD5-264F-849E-EE3451A04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93821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>Помощь голодающим.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F45C008D-823E-3743-A47C-81AF7D4DA3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979" y="1551457"/>
            <a:ext cx="5418221" cy="388681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5B2FBAB-086D-5546-8299-8869F4F608BC}"/>
              </a:ext>
            </a:extLst>
          </p:cNvPr>
          <p:cNvSpPr txBox="1"/>
          <p:nvPr/>
        </p:nvSpPr>
        <p:spPr>
          <a:xfrm>
            <a:off x="6432884" y="1727920"/>
            <a:ext cx="561473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На помощь голодающим Самарской губернии пришли:</a:t>
            </a:r>
          </a:p>
          <a:p>
            <a:r>
              <a:rPr lang="ru-RU" sz="2000" dirty="0"/>
              <a:t>Международный комитет помощи голодающим, Норвежский ученый </a:t>
            </a:r>
            <a:r>
              <a:rPr lang="ru-RU" sz="2000" dirty="0" err="1"/>
              <a:t>Ф.Нансен</a:t>
            </a:r>
            <a:r>
              <a:rPr lang="ru-RU" sz="2000" dirty="0"/>
              <a:t>, датский писатель </a:t>
            </a:r>
            <a:r>
              <a:rPr lang="ru-RU" sz="2000" dirty="0" err="1"/>
              <a:t>М.Нексе</a:t>
            </a:r>
            <a:r>
              <a:rPr lang="ru-RU" sz="2000" dirty="0"/>
              <a:t>, Шведский Красный крест, русский Красный крест. Многое сделала для спасения населения </a:t>
            </a:r>
            <a:r>
              <a:rPr lang="ru-RU" sz="2000" dirty="0" err="1"/>
              <a:t>Бугурусланского</a:t>
            </a:r>
            <a:r>
              <a:rPr lang="ru-RU" sz="2000" dirty="0"/>
              <a:t> уезда Американская  администрация помощи АРА. С осени 1921 года они начали выдавать продовольственные пайки. </a:t>
            </a:r>
          </a:p>
          <a:p>
            <a:r>
              <a:rPr lang="ru-RU" sz="2000" dirty="0"/>
              <a:t>1 марта 1922 года в </a:t>
            </a:r>
            <a:r>
              <a:rPr lang="ru-RU" sz="2000" dirty="0" err="1"/>
              <a:t>Бугурусланском</a:t>
            </a:r>
            <a:r>
              <a:rPr lang="ru-RU" sz="2000" dirty="0"/>
              <a:t> уезде открылись столовые для детей, а 13 марта –для взрослых. В марте 1922 года в уезде было охвачено питанием в столовых АРА 15015 детей и 113854 взрослых. Кроме этого они снабжали учреждения здравоохранения медикаментами, выдавали одежду и обувь детям.</a:t>
            </a:r>
          </a:p>
        </p:txBody>
      </p:sp>
    </p:spTree>
    <p:extLst>
      <p:ext uri="{BB962C8B-B14F-4D97-AF65-F5344CB8AC3E}">
        <p14:creationId xmlns:p14="http://schemas.microsoft.com/office/powerpoint/2010/main" val="3098025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3C4C72-D266-554E-B3E0-F7DD90E25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0633"/>
            <a:ext cx="9601200" cy="9625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Населенные пункты, где были открыты столовые АРА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31BC30-020F-7044-9D64-4B52F78E9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82316"/>
            <a:ext cx="10274968" cy="4985084"/>
          </a:xfrm>
        </p:spPr>
        <p:txBody>
          <a:bodyPr>
            <a:noAutofit/>
          </a:bodyPr>
          <a:lstStyle/>
          <a:p>
            <a:r>
              <a:rPr lang="ru-RU" dirty="0" err="1"/>
              <a:t>Борискинская</a:t>
            </a:r>
            <a:r>
              <a:rPr lang="ru-RU" dirty="0"/>
              <a:t> волость: Борискино, </a:t>
            </a:r>
            <a:r>
              <a:rPr lang="ru-RU" dirty="0" err="1"/>
              <a:t>Наумовка</a:t>
            </a:r>
            <a:r>
              <a:rPr lang="ru-RU" dirty="0"/>
              <a:t>, </a:t>
            </a:r>
            <a:r>
              <a:rPr lang="ru-RU" dirty="0" err="1"/>
              <a:t>Камышлинка</a:t>
            </a:r>
            <a:r>
              <a:rPr lang="ru-RU" dirty="0"/>
              <a:t>, </a:t>
            </a:r>
            <a:r>
              <a:rPr lang="ru-RU" dirty="0" err="1"/>
              <a:t>Солалейка</a:t>
            </a:r>
            <a:r>
              <a:rPr lang="ru-RU" dirty="0"/>
              <a:t>, Старое </a:t>
            </a:r>
            <a:r>
              <a:rPr lang="ru-RU" dirty="0" err="1"/>
              <a:t>Домосейкино</a:t>
            </a:r>
            <a:r>
              <a:rPr lang="ru-RU" dirty="0"/>
              <a:t>, Васильевка, Черновка.</a:t>
            </a:r>
          </a:p>
          <a:p>
            <a:r>
              <a:rPr lang="ru-RU" dirty="0"/>
              <a:t>Борисоглебская волость: </a:t>
            </a:r>
            <a:r>
              <a:rPr lang="ru-RU" dirty="0" err="1"/>
              <a:t>Секретарка</a:t>
            </a:r>
            <a:r>
              <a:rPr lang="ru-RU" dirty="0"/>
              <a:t>, </a:t>
            </a:r>
            <a:r>
              <a:rPr lang="ru-RU" dirty="0" err="1"/>
              <a:t>Фомичевка</a:t>
            </a:r>
            <a:r>
              <a:rPr lang="ru-RU" dirty="0"/>
              <a:t>, Васильевка, Михайловка, </a:t>
            </a:r>
            <a:r>
              <a:rPr lang="ru-RU" dirty="0" err="1"/>
              <a:t>Грековка</a:t>
            </a:r>
            <a:r>
              <a:rPr lang="ru-RU" dirty="0"/>
              <a:t>, Новая </a:t>
            </a:r>
            <a:r>
              <a:rPr lang="ru-RU" dirty="0" err="1"/>
              <a:t>Мертовщина</a:t>
            </a:r>
            <a:r>
              <a:rPr lang="ru-RU" dirty="0"/>
              <a:t>, Ново-Борискино, </a:t>
            </a:r>
            <a:r>
              <a:rPr lang="ru-RU" dirty="0" err="1"/>
              <a:t>Подколочная</a:t>
            </a:r>
            <a:r>
              <a:rPr lang="ru-RU" dirty="0"/>
              <a:t>, Егорьевка.</a:t>
            </a:r>
          </a:p>
          <a:p>
            <a:r>
              <a:rPr lang="ru-RU" dirty="0" err="1"/>
              <a:t>Дымская</a:t>
            </a:r>
            <a:r>
              <a:rPr lang="ru-RU" dirty="0"/>
              <a:t> волость: </a:t>
            </a:r>
            <a:r>
              <a:rPr lang="ru-RU" dirty="0" err="1"/>
              <a:t>Дымская</a:t>
            </a:r>
            <a:r>
              <a:rPr lang="ru-RU" dirty="0"/>
              <a:t>, Ново-</a:t>
            </a:r>
            <a:r>
              <a:rPr lang="ru-RU" dirty="0" err="1"/>
              <a:t>Домосейкино</a:t>
            </a:r>
            <a:r>
              <a:rPr lang="ru-RU" dirty="0"/>
              <a:t>, </a:t>
            </a:r>
            <a:r>
              <a:rPr lang="ru-RU" dirty="0" err="1"/>
              <a:t>Кирсановка</a:t>
            </a:r>
            <a:r>
              <a:rPr lang="ru-RU" dirty="0"/>
              <a:t>, Яковлево, </a:t>
            </a:r>
            <a:r>
              <a:rPr lang="ru-RU" dirty="0" err="1"/>
              <a:t>Ружеевка</a:t>
            </a:r>
            <a:r>
              <a:rPr lang="ru-RU" dirty="0"/>
              <a:t>, </a:t>
            </a:r>
            <a:r>
              <a:rPr lang="ru-RU" dirty="0" err="1"/>
              <a:t>Волчёвка</a:t>
            </a:r>
            <a:r>
              <a:rPr lang="ru-RU" dirty="0"/>
              <a:t>, </a:t>
            </a:r>
            <a:r>
              <a:rPr lang="ru-RU" dirty="0" err="1"/>
              <a:t>Михеевка</a:t>
            </a:r>
            <a:r>
              <a:rPr lang="ru-RU" dirty="0"/>
              <a:t>, Никольское, </a:t>
            </a:r>
            <a:r>
              <a:rPr lang="ru-RU" dirty="0" err="1"/>
              <a:t>Зубаревка</a:t>
            </a:r>
            <a:r>
              <a:rPr lang="ru-RU" dirty="0"/>
              <a:t>. В д. </a:t>
            </a:r>
            <a:r>
              <a:rPr lang="ru-RU" dirty="0" err="1"/>
              <a:t>Дымская</a:t>
            </a:r>
            <a:r>
              <a:rPr lang="ru-RU" dirty="0"/>
              <a:t> находился склад продовольствия.</a:t>
            </a:r>
          </a:p>
          <a:p>
            <a:r>
              <a:rPr lang="ru-RU" dirty="0" err="1"/>
              <a:t>Кряжлинская</a:t>
            </a:r>
            <a:r>
              <a:rPr lang="ru-RU" dirty="0"/>
              <a:t> волость: </a:t>
            </a:r>
            <a:r>
              <a:rPr lang="ru-RU" dirty="0" err="1"/>
              <a:t>Кряжлы</a:t>
            </a:r>
            <a:r>
              <a:rPr lang="ru-RU" dirty="0"/>
              <a:t>, </a:t>
            </a:r>
            <a:r>
              <a:rPr lang="ru-RU" dirty="0" err="1"/>
              <a:t>Сергушкино</a:t>
            </a:r>
            <a:r>
              <a:rPr lang="ru-RU" dirty="0"/>
              <a:t>, </a:t>
            </a:r>
            <a:r>
              <a:rPr lang="ru-RU" dirty="0" err="1"/>
              <a:t>Аксеновка</a:t>
            </a:r>
            <a:r>
              <a:rPr lang="ru-RU" dirty="0"/>
              <a:t>, Алексеевка, Андреевка, Чёрный Ключ, </a:t>
            </a:r>
            <a:r>
              <a:rPr lang="ru-RU" dirty="0" err="1"/>
              <a:t>Ибряево</a:t>
            </a:r>
            <a:r>
              <a:rPr lang="ru-RU" dirty="0"/>
              <a:t>, Добрино.</a:t>
            </a:r>
          </a:p>
          <a:p>
            <a:r>
              <a:rPr lang="ru-RU" dirty="0" err="1"/>
              <a:t>Баклановская</a:t>
            </a:r>
            <a:r>
              <a:rPr lang="ru-RU" dirty="0"/>
              <a:t> волость-</a:t>
            </a:r>
            <a:r>
              <a:rPr lang="ru-RU" dirty="0" err="1"/>
              <a:t>Кабаевка</a:t>
            </a:r>
            <a:r>
              <a:rPr lang="ru-RU" dirty="0"/>
              <a:t>.</a:t>
            </a:r>
          </a:p>
          <a:p>
            <a:r>
              <a:rPr lang="ru-RU" dirty="0"/>
              <a:t>Знаменская волость: </a:t>
            </a:r>
            <a:r>
              <a:rPr lang="ru-RU" dirty="0" err="1"/>
              <a:t>Кипчаг</a:t>
            </a:r>
            <a:r>
              <a:rPr lang="ru-RU" dirty="0"/>
              <a:t>, Верхнее </a:t>
            </a:r>
            <a:r>
              <a:rPr lang="ru-RU" dirty="0" err="1"/>
              <a:t>Челяево</a:t>
            </a:r>
            <a:r>
              <a:rPr lang="ru-RU" dirty="0"/>
              <a:t>, Нижнее </a:t>
            </a:r>
            <a:r>
              <a:rPr lang="ru-RU" dirty="0" err="1"/>
              <a:t>Челяево</a:t>
            </a:r>
            <a:r>
              <a:rPr lang="ru-RU" dirty="0"/>
              <a:t>, </a:t>
            </a:r>
            <a:r>
              <a:rPr lang="ru-RU" dirty="0" err="1"/>
              <a:t>Святодухово</a:t>
            </a:r>
            <a:r>
              <a:rPr lang="ru-RU" dirty="0"/>
              <a:t>, Андреевка.</a:t>
            </a:r>
          </a:p>
          <a:p>
            <a:r>
              <a:rPr lang="ru-RU" dirty="0"/>
              <a:t>Сок-</a:t>
            </a:r>
            <a:r>
              <a:rPr lang="ru-RU" dirty="0" err="1"/>
              <a:t>Кармалинская</a:t>
            </a:r>
            <a:r>
              <a:rPr lang="ru-RU" dirty="0"/>
              <a:t> волость: Сок-</a:t>
            </a:r>
            <a:r>
              <a:rPr lang="ru-RU" dirty="0" err="1"/>
              <a:t>Кармала</a:t>
            </a:r>
            <a:r>
              <a:rPr lang="ru-RU" dirty="0"/>
              <a:t>, </a:t>
            </a:r>
            <a:r>
              <a:rPr lang="ru-RU" dirty="0" err="1"/>
              <a:t>Соковка</a:t>
            </a:r>
            <a:r>
              <a:rPr lang="ru-RU" dirty="0"/>
              <a:t>, </a:t>
            </a:r>
            <a:r>
              <a:rPr lang="ru-RU" dirty="0" err="1"/>
              <a:t>Бакаевка</a:t>
            </a:r>
            <a:r>
              <a:rPr lang="ru-RU" dirty="0"/>
              <a:t>, </a:t>
            </a:r>
            <a:r>
              <a:rPr lang="ru-RU" dirty="0" err="1"/>
              <a:t>Каранделька</a:t>
            </a:r>
            <a:r>
              <a:rPr lang="ru-RU" dirty="0"/>
              <a:t>, Рычково, </a:t>
            </a:r>
            <a:r>
              <a:rPr lang="ru-RU" dirty="0" err="1"/>
              <a:t>Трифоновка</a:t>
            </a:r>
            <a:r>
              <a:rPr lang="ru-RU" dirty="0"/>
              <a:t>, Богдановка, Бобровка, </a:t>
            </a:r>
            <a:r>
              <a:rPr lang="ru-RU" dirty="0" err="1"/>
              <a:t>Пашкино</a:t>
            </a:r>
            <a:r>
              <a:rPr lang="ru-RU" dirty="0"/>
              <a:t>, </a:t>
            </a:r>
            <a:r>
              <a:rPr lang="ru-RU" dirty="0" err="1"/>
              <a:t>Плетневка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4129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7C70A1-C68C-7A46-8964-ABC4DB639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12296"/>
            <a:ext cx="9601200" cy="737936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Последствия голода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AF00DFF4-776C-E041-8E2A-59BD961575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2526" y="850232"/>
            <a:ext cx="5871411" cy="3715753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E361B51-B2DF-4544-A95E-55F7F842D519}"/>
              </a:ext>
            </a:extLst>
          </p:cNvPr>
          <p:cNvSpPr txBox="1"/>
          <p:nvPr/>
        </p:nvSpPr>
        <p:spPr>
          <a:xfrm>
            <a:off x="7243011" y="850233"/>
            <a:ext cx="390625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Последствия голода были тяжёлыми: </a:t>
            </a:r>
          </a:p>
          <a:p>
            <a:r>
              <a:rPr lang="ru-RU" dirty="0"/>
              <a:t>Количество крестьянских хозяйств в губернии сократилось на 20%.</a:t>
            </a:r>
          </a:p>
          <a:p>
            <a:r>
              <a:rPr lang="ru-RU" dirty="0"/>
              <a:t>Поголовье рабочего скота сократилось на две трети.</a:t>
            </a:r>
          </a:p>
          <a:p>
            <a:r>
              <a:rPr lang="ru-RU" dirty="0"/>
              <a:t>На половину сократилась площадь посевов.</a:t>
            </a:r>
          </a:p>
          <a:p>
            <a:r>
              <a:rPr lang="ru-RU" dirty="0"/>
              <a:t>К весне 1922 года Самарской губернией  было получено 2748 тыс. пудов семян и засеяно 850 тыс. десятин пашни. Посевная проходила в необычайно трудных условиях. Обессиленные, изможденные люди еле-еле тянули на себе плуг. Землю обрабатывали вручную, так как рабочего скота почти не осталось. </a:t>
            </a:r>
          </a:p>
          <a:p>
            <a:r>
              <a:rPr lang="ru-RU" dirty="0"/>
              <a:t>Урожай 1922 года в </a:t>
            </a:r>
            <a:r>
              <a:rPr lang="ru-RU" dirty="0" err="1"/>
              <a:t>Бугурусланском</a:t>
            </a:r>
            <a:r>
              <a:rPr lang="ru-RU" dirty="0"/>
              <a:t> уезде, за вычетом семенного материала, по мнению комиссии при уездном статистическом бюро, должен  был хватить на 6 месяцев. </a:t>
            </a:r>
          </a:p>
        </p:txBody>
      </p:sp>
    </p:spTree>
    <p:extLst>
      <p:ext uri="{BB962C8B-B14F-4D97-AF65-F5344CB8AC3E}">
        <p14:creationId xmlns:p14="http://schemas.microsoft.com/office/powerpoint/2010/main" val="1509337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D31948-3CA1-FC4C-A615-1164A173F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16832"/>
            <a:ext cx="9601200" cy="1485900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Основание: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20338E-BD41-1848-9762-A5D758FE7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95663"/>
            <a:ext cx="9601200" cy="4471737"/>
          </a:xfrm>
        </p:spPr>
        <p:txBody>
          <a:bodyPr/>
          <a:lstStyle/>
          <a:p>
            <a:r>
              <a:rPr lang="ru-RU" dirty="0"/>
              <a:t>Муниципальный архив Северного района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Ф. 100, оп. 1 , д. 22, д. 29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История (исторический обзор) Северного района Оренбургской области (по документам Самарского </a:t>
            </a:r>
            <a:r>
              <a:rPr lang="ru-RU" dirty="0" err="1" smtClean="0">
                <a:solidFill>
                  <a:schemeClr val="tx1"/>
                </a:solidFill>
              </a:rPr>
              <a:t>облгосархива</a:t>
            </a:r>
            <a:r>
              <a:rPr lang="ru-RU" dirty="0" smtClean="0">
                <a:solidFill>
                  <a:schemeClr val="tx1"/>
                </a:solidFill>
              </a:rPr>
              <a:t> за период с 1851-1935)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Ф.Р.87.оп.1д.1-а.л.9.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СОГАСПИ Ф1.оп.1.д.744.л.305.</a:t>
            </a:r>
          </a:p>
          <a:p>
            <a:r>
              <a:rPr lang="ru-RU" dirty="0">
                <a:solidFill>
                  <a:schemeClr val="tx1"/>
                </a:solidFill>
              </a:rPr>
              <a:t>СОГАСПИ Ф1.оп.1.д.778.л.3.</a:t>
            </a:r>
          </a:p>
        </p:txBody>
      </p:sp>
    </p:spTree>
    <p:extLst>
      <p:ext uri="{BB962C8B-B14F-4D97-AF65-F5344CB8AC3E}">
        <p14:creationId xmlns:p14="http://schemas.microsoft.com/office/powerpoint/2010/main" val="3978737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0ED20E-CCCA-0B47-8532-F63C3CFF3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247449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Презентация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подготовлена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mtClean="0">
                <a:solidFill>
                  <a:schemeClr val="accent6">
                    <a:lumMod val="50000"/>
                  </a:schemeClr>
                </a:solidFill>
              </a:rPr>
              <a:t>краеведом Т.В. Королёвой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заведующим муниципальным архивом </a:t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Северного района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Е.В.Полянской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>8(35354)2-10-37.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B2F5A5-CD3A-494D-B6D5-A46A1EE0F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368842"/>
            <a:ext cx="9601200" cy="3208421"/>
          </a:xfrm>
        </p:spPr>
        <p:txBody>
          <a:bodyPr>
            <a:normAutofit/>
          </a:bodyPr>
          <a:lstStyle/>
          <a:p>
            <a:pPr marL="530352" lvl="1" indent="0" algn="ctr">
              <a:buNone/>
            </a:pPr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>Благодарим за внимание.</a:t>
            </a:r>
          </a:p>
          <a:p>
            <a:pPr marL="530352" lvl="1" indent="0">
              <a:buNone/>
            </a:pPr>
            <a:endParaRPr lang="ru-RU" sz="3200" dirty="0"/>
          </a:p>
          <a:p>
            <a:pPr marL="530352" lvl="1" indent="0">
              <a:buNone/>
            </a:pPr>
            <a:r>
              <a:rPr lang="ru-RU" sz="3200" dirty="0"/>
              <a:t>17.11.2021г.</a:t>
            </a:r>
          </a:p>
          <a:p>
            <a:pPr marL="530352" lvl="1" indent="0">
              <a:buNone/>
            </a:pPr>
            <a:endParaRPr lang="ru-RU" sz="3200" dirty="0"/>
          </a:p>
          <a:p>
            <a:pPr marL="530352" lvl="1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5662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70B873-DCC8-2843-964C-1C4202EBE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5905"/>
          </a:xfrm>
        </p:spPr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Причины голода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307D65E-CBDB-0A4E-A736-B1F0C7DB1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358" y="1411705"/>
            <a:ext cx="10074442" cy="5101390"/>
          </a:xfrm>
        </p:spPr>
        <p:txBody>
          <a:bodyPr/>
          <a:lstStyle/>
          <a:p>
            <a:r>
              <a:rPr lang="ru-RU" dirty="0"/>
              <a:t>-</a:t>
            </a:r>
            <a:r>
              <a:rPr lang="ru-RU" b="1" dirty="0"/>
              <a:t>Засушливый 1920 год. Неурожайный 1921го</a:t>
            </a:r>
            <a:r>
              <a:rPr lang="ru-RU" dirty="0"/>
              <a:t>д</a:t>
            </a:r>
          </a:p>
          <a:p>
            <a:pPr marL="0" indent="0">
              <a:buNone/>
            </a:pPr>
            <a:r>
              <a:rPr lang="ru-RU" dirty="0"/>
              <a:t>«Всего за апрель 1921 года в Самарской губернии выпало 7% осадков,  средняя температура воздуха в 1921 году была наивысшей за последние 17 лет, максимум составил 38,5 градуса, максимальная температура на поверхности почвы-58,1 градуса». (Самарская газета «Коммуна» за 1.06.1921г.</a:t>
            </a:r>
          </a:p>
          <a:p>
            <a:pPr marL="0" indent="0">
              <a:buNone/>
            </a:pPr>
            <a:r>
              <a:rPr lang="ru-RU" dirty="0"/>
              <a:t>-</a:t>
            </a:r>
            <a:r>
              <a:rPr lang="ru-RU" b="1" dirty="0"/>
              <a:t>Военные действия на территории </a:t>
            </a:r>
            <a:r>
              <a:rPr lang="ru-RU" b="1" dirty="0" err="1"/>
              <a:t>Бугурусланского</a:t>
            </a:r>
            <a:r>
              <a:rPr lang="ru-RU" b="1" dirty="0"/>
              <a:t> уезда </a:t>
            </a:r>
            <a:r>
              <a:rPr lang="ru-RU" dirty="0"/>
              <a:t>(населенные пункты нынешнего Северного района в 1920 году были отнесены к </a:t>
            </a:r>
            <a:r>
              <a:rPr lang="ru-RU" dirty="0" err="1"/>
              <a:t>Бугурусланскому</a:t>
            </a:r>
            <a:r>
              <a:rPr lang="ru-RU" dirty="0"/>
              <a:t> уезду)</a:t>
            </a:r>
          </a:p>
          <a:p>
            <a:pPr marL="0" indent="0">
              <a:buNone/>
            </a:pPr>
            <a:r>
              <a:rPr lang="ru-RU" dirty="0"/>
              <a:t> В 1919 году на территории нашего района проходили военные действия. Это сопровождалось конфискацией скота, фуража, изъятием продовольствия. Проводились постоянные военные мобилизации то белыми, то красными. Это привело к нехватке рабочих рук, соответственно и сокращению посевных площадей.</a:t>
            </a:r>
          </a:p>
          <a:p>
            <a:pPr marL="0" indent="0">
              <a:buNone/>
            </a:pPr>
            <a:r>
              <a:rPr lang="ru-RU" dirty="0"/>
              <a:t>-</a:t>
            </a:r>
            <a:r>
              <a:rPr lang="ru-RU" b="1" dirty="0"/>
              <a:t>Продразверстка.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В хлебе нуждалась красная армия и «бесхлебные районы». К 1 марта 1919 года у крестьян забрали 70% продуктов, остальное  большевики выгребли к 15 июня.</a:t>
            </a:r>
          </a:p>
        </p:txBody>
      </p:sp>
    </p:spTree>
    <p:extLst>
      <p:ext uri="{BB962C8B-B14F-4D97-AF65-F5344CB8AC3E}">
        <p14:creationId xmlns:p14="http://schemas.microsoft.com/office/powerpoint/2010/main" val="76884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AA386F-8B28-5142-B27C-0C0621E34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642" y="224588"/>
            <a:ext cx="9601200" cy="1947112"/>
          </a:xfrm>
        </p:spPr>
        <p:txBody>
          <a:bodyPr>
            <a:normAutofit/>
          </a:bodyPr>
          <a:lstStyle/>
          <a:p>
            <a:r>
              <a:rPr lang="ru-RU" dirty="0"/>
              <a:t>Уездный комитет помощи голодающим (</a:t>
            </a:r>
            <a:r>
              <a:rPr lang="ru-RU" dirty="0" err="1"/>
              <a:t>Укомпомгол</a:t>
            </a:r>
            <a:r>
              <a:rPr lang="ru-RU" dirty="0"/>
              <a:t>) был создан в Бугуруслане в июне 1921года.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C4DCA5A2-0FDC-F54E-9435-E053D0532E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288" y="2171700"/>
            <a:ext cx="2541975" cy="35814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E68EB6F-3125-DC4F-8819-E7D94E872EA5}"/>
              </a:ext>
            </a:extLst>
          </p:cNvPr>
          <p:cNvSpPr txBox="1"/>
          <p:nvPr/>
        </p:nvSpPr>
        <p:spPr>
          <a:xfrm>
            <a:off x="3801979" y="2711117"/>
            <a:ext cx="79408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Одновременно были созданы комитеты в каждой волости (</a:t>
            </a:r>
            <a:r>
              <a:rPr lang="ru-RU" sz="2800" dirty="0" err="1"/>
              <a:t>волкомпомгол</a:t>
            </a:r>
            <a:r>
              <a:rPr lang="ru-RU" sz="2800" dirty="0"/>
              <a:t>).</a:t>
            </a:r>
          </a:p>
          <a:p>
            <a:r>
              <a:rPr lang="ru-RU" sz="2800" dirty="0"/>
              <a:t>Ими были разработаны мероприятия, направленные на ликвидацию голода: организация питания голодающих,  оказание медико-санитарной помощи, организация общественных работ с целью получения заработка, оказание помощи в получении семенных ссуд во время посевной кампании.</a:t>
            </a:r>
          </a:p>
        </p:txBody>
      </p:sp>
    </p:spTree>
    <p:extLst>
      <p:ext uri="{BB962C8B-B14F-4D97-AF65-F5344CB8AC3E}">
        <p14:creationId xmlns:p14="http://schemas.microsoft.com/office/powerpoint/2010/main" val="205024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0BD5F1-A036-D740-BFB0-E1C58F5EC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60421"/>
            <a:ext cx="9601200" cy="705853"/>
          </a:xfrm>
        </p:spPr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Последствия засухи 1921года.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49929E5-6885-C84C-8B48-D095FEF96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83369"/>
            <a:ext cx="9601200" cy="5245768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/>
              <a:t>Засуха 1921 года охватила 36 губерний страны с населением 42млн936тыс. человек. Из них 33 млн. были обречены на голод.</a:t>
            </a:r>
          </a:p>
          <a:p>
            <a:r>
              <a:rPr lang="ru-RU" sz="2800" dirty="0"/>
              <a:t>Больше всего  от засухи пострадало Поволжье, особенно Самарская губерния.</a:t>
            </a:r>
          </a:p>
          <a:p>
            <a:r>
              <a:rPr lang="ru-RU" sz="2800" dirty="0"/>
              <a:t>В Самарской губернии в 1921 году  урожай  зерновых был в 8 раз меньше, чем в засушливом 1920 году. Весь урожай за 1921 год  в губернии составил 2,7млн. пудов, на питание населению и семена требовалось 70 млн. пудов.</a:t>
            </a:r>
          </a:p>
          <a:p>
            <a:r>
              <a:rPr lang="ru-RU" sz="2800" dirty="0"/>
              <a:t>Население оказалось в критическом положении. К осени 1921 года крестьяне питались лебедой, конским щавелем, желудями, корой деревьев. К зиме кончилось суррогатное питание. Вспыхнули эпидемии тифа, холеры.</a:t>
            </a:r>
          </a:p>
          <a:p>
            <a:r>
              <a:rPr lang="ru-RU" sz="2800" dirty="0"/>
              <a:t>За 1921-1922гг. В Самарской губернии вымерло 20,6% населения.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072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F4CAC8-4073-D042-83F6-6F1F88CB9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9601200" cy="946484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Недостаток продовольствия по волостям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Бугурусланского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 уезда на январь 1922года.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5CA1DEAF-9156-5645-8C7A-67F3FF6492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252453"/>
              </p:ext>
            </p:extLst>
          </p:nvPr>
        </p:nvGraphicFramePr>
        <p:xfrm>
          <a:off x="994611" y="946484"/>
          <a:ext cx="9240253" cy="523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358479511"/>
                    </a:ext>
                  </a:extLst>
                </a:gridCol>
                <a:gridCol w="1235242">
                  <a:extLst>
                    <a:ext uri="{9D8B030D-6E8A-4147-A177-3AD203B41FA5}">
                      <a16:colId xmlns:a16="http://schemas.microsoft.com/office/drawing/2014/main" xmlns="" val="1041404478"/>
                    </a:ext>
                  </a:extLst>
                </a:gridCol>
                <a:gridCol w="1652337">
                  <a:extLst>
                    <a:ext uri="{9D8B030D-6E8A-4147-A177-3AD203B41FA5}">
                      <a16:colId xmlns:a16="http://schemas.microsoft.com/office/drawing/2014/main" xmlns="" val="111720695"/>
                    </a:ext>
                  </a:extLst>
                </a:gridCol>
                <a:gridCol w="1427748">
                  <a:extLst>
                    <a:ext uri="{9D8B030D-6E8A-4147-A177-3AD203B41FA5}">
                      <a16:colId xmlns:a16="http://schemas.microsoft.com/office/drawing/2014/main" xmlns="" val="3156139516"/>
                    </a:ext>
                  </a:extLst>
                </a:gridCol>
                <a:gridCol w="1427747">
                  <a:extLst>
                    <a:ext uri="{9D8B030D-6E8A-4147-A177-3AD203B41FA5}">
                      <a16:colId xmlns:a16="http://schemas.microsoft.com/office/drawing/2014/main" xmlns="" val="880704947"/>
                    </a:ext>
                  </a:extLst>
                </a:gridCol>
                <a:gridCol w="1363579">
                  <a:extLst>
                    <a:ext uri="{9D8B030D-6E8A-4147-A177-3AD203B41FA5}">
                      <a16:colId xmlns:a16="http://schemas.microsoft.com/office/drawing/2014/main" xmlns="" val="3074020207"/>
                    </a:ext>
                  </a:extLst>
                </a:gridCol>
              </a:tblGrid>
              <a:tr h="538280">
                <a:tc>
                  <a:txBody>
                    <a:bodyPr/>
                    <a:lstStyle/>
                    <a:p>
                      <a:r>
                        <a:rPr lang="ru-RU" dirty="0"/>
                        <a:t>Волости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население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Валовый сбор ржи, овса, пшеницы,  ячменя, проса, гречи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Потребность</a:t>
                      </a:r>
                    </a:p>
                    <a:p>
                      <a:r>
                        <a:rPr lang="ru-RU" dirty="0"/>
                        <a:t>(15ф. На едока в год)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Годовой дефицит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Сбор на одну душу населения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2930254"/>
                  </a:ext>
                </a:extLst>
              </a:tr>
              <a:tr h="538280">
                <a:tc>
                  <a:txBody>
                    <a:bodyPr/>
                    <a:lstStyle/>
                    <a:p>
                      <a:r>
                        <a:rPr lang="ru-RU" dirty="0" err="1"/>
                        <a:t>Борискинская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6031,7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44296,8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38265,1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892455"/>
                  </a:ext>
                </a:extLst>
              </a:tr>
              <a:tr h="538280">
                <a:tc>
                  <a:txBody>
                    <a:bodyPr/>
                    <a:lstStyle/>
                    <a:p>
                      <a:r>
                        <a:rPr lang="ru-RU" dirty="0" err="1"/>
                        <a:t>Баклановская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10227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3209,0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46021,2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42812,2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6322598"/>
                  </a:ext>
                </a:extLst>
              </a:tr>
              <a:tr h="538280">
                <a:tc>
                  <a:txBody>
                    <a:bodyPr/>
                    <a:lstStyle/>
                    <a:p>
                      <a:r>
                        <a:rPr lang="ru-RU" dirty="0" err="1"/>
                        <a:t>Добринская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5498,6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41143,2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35644,6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4833233"/>
                  </a:ext>
                </a:extLst>
              </a:tr>
              <a:tr h="538280">
                <a:tc>
                  <a:txBody>
                    <a:bodyPr/>
                    <a:lstStyle/>
                    <a:p>
                      <a:r>
                        <a:rPr lang="ru-RU" dirty="0"/>
                        <a:t>Дмитриевская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8626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7390,0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38816,4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31426,4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6354754"/>
                  </a:ext>
                </a:extLst>
              </a:tr>
              <a:tr h="538280">
                <a:tc>
                  <a:txBody>
                    <a:bodyPr/>
                    <a:lstStyle/>
                    <a:p>
                      <a:r>
                        <a:rPr lang="ru-RU" dirty="0" err="1"/>
                        <a:t>Дымская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8413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7260,8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37857,6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30596,8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33106676"/>
                  </a:ext>
                </a:extLst>
              </a:tr>
              <a:tr h="538280">
                <a:tc>
                  <a:txBody>
                    <a:bodyPr/>
                    <a:lstStyle/>
                    <a:p>
                      <a:r>
                        <a:rPr lang="ru-RU" dirty="0" err="1"/>
                        <a:t>Кряжлинская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10444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10442,2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46998,0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36555,8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0622293"/>
                  </a:ext>
                </a:extLst>
              </a:tr>
              <a:tr h="538280">
                <a:tc>
                  <a:txBody>
                    <a:bodyPr/>
                    <a:lstStyle/>
                    <a:p>
                      <a:r>
                        <a:rPr lang="ru-RU" dirty="0"/>
                        <a:t>Секретарская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8335,9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44143,2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32807,3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7198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99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BAE28D-6164-884F-8B7C-A684B3796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60422"/>
            <a:ext cx="9601200" cy="1507958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Статистическая сводка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</a:rPr>
              <a:t>Губстатбюро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и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</a:rPr>
              <a:t>Губсоюза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по учету нуждающихся в продовольствии детей по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</a:rPr>
              <a:t>Бугурусланскому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уезду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C2A82BFA-2954-BB47-8B4A-2CDF7B91C7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8779" y="2286000"/>
            <a:ext cx="5325979" cy="358140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992F449-D088-ED4A-84C7-5A70990840D2}"/>
              </a:ext>
            </a:extLst>
          </p:cNvPr>
          <p:cNvSpPr txBox="1"/>
          <p:nvPr/>
        </p:nvSpPr>
        <p:spPr>
          <a:xfrm>
            <a:off x="6384757" y="1860884"/>
            <a:ext cx="563077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Количество детей до 15 лет, нуждающихся в продовольствии:</a:t>
            </a:r>
          </a:p>
          <a:p>
            <a:r>
              <a:rPr lang="ru-RU" dirty="0"/>
              <a:t>Сентябрь 1921года-226177 чел.</a:t>
            </a:r>
          </a:p>
          <a:p>
            <a:r>
              <a:rPr lang="ru-RU" dirty="0"/>
              <a:t>Октябрь-263216 чел.</a:t>
            </a:r>
          </a:p>
          <a:p>
            <a:r>
              <a:rPr lang="ru-RU" dirty="0"/>
              <a:t>Ноябрь-284512 чел.</a:t>
            </a:r>
          </a:p>
          <a:p>
            <a:r>
              <a:rPr lang="ru-RU" dirty="0"/>
              <a:t>В детских домах находилось детей:</a:t>
            </a:r>
          </a:p>
          <a:p>
            <a:r>
              <a:rPr lang="ru-RU" dirty="0"/>
              <a:t>Август-9816 чел.</a:t>
            </a:r>
          </a:p>
          <a:p>
            <a:r>
              <a:rPr lang="ru-RU" dirty="0"/>
              <a:t>Сентябрь-9816 чел.</a:t>
            </a:r>
          </a:p>
          <a:p>
            <a:r>
              <a:rPr lang="ru-RU" dirty="0"/>
              <a:t>Октябрь- 15306 чел.</a:t>
            </a:r>
          </a:p>
          <a:p>
            <a:r>
              <a:rPr lang="ru-RU" dirty="0"/>
              <a:t>Ноябрь- 11365чел.</a:t>
            </a:r>
          </a:p>
          <a:p>
            <a:r>
              <a:rPr lang="ru-RU" dirty="0"/>
              <a:t>«Положение </a:t>
            </a:r>
            <a:r>
              <a:rPr lang="ru-RU" dirty="0" err="1"/>
              <a:t>Бугурусланского</a:t>
            </a:r>
            <a:r>
              <a:rPr lang="ru-RU" dirty="0"/>
              <a:t> уезда с каждым днем ухудшается.  Количество смертей детей от голода по всему уезду 130-140 случаев еженедельно. В каждом селе умирает 5-10 детей» (газета «Коммуна» за 29.12.1921года. Самарская губерния. СОГАСПИ Ф1.оп.1. д.744, л.305.)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8865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057FF8-2050-534C-95D9-A433CDDBB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92506"/>
            <a:ext cx="9601200" cy="497305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Из воспоминаний Наумова Ивана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Прокофьевича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6EFD0E8-F9FC-364F-913D-61C66A2EA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9811"/>
            <a:ext cx="9601200" cy="5983705"/>
          </a:xfrm>
        </p:spPr>
        <p:txBody>
          <a:bodyPr>
            <a:noAutofit/>
          </a:bodyPr>
          <a:lstStyle/>
          <a:p>
            <a:r>
              <a:rPr lang="ru-RU" sz="2400" dirty="0"/>
              <a:t>«Проезжая через Бугуруслан, мы увидели страшную картину. Вокруг ограды </a:t>
            </a:r>
            <a:r>
              <a:rPr lang="ru-RU" sz="2400" dirty="0" err="1"/>
              <a:t>Бугурусланского</a:t>
            </a:r>
            <a:r>
              <a:rPr lang="ru-RU" sz="2400" dirty="0"/>
              <a:t> собора, да и за оградой-везде валялись умирающие голодные люди, некоторые с малыми, даже грудными, детьми. Около </a:t>
            </a:r>
            <a:r>
              <a:rPr lang="ru-RU" sz="2400" dirty="0" err="1"/>
              <a:t>Кинельского</a:t>
            </a:r>
            <a:r>
              <a:rPr lang="ru-RU" sz="2400" dirty="0"/>
              <a:t> моста стояли  подряд несколько кузниц. Здесь тоже лежали умирающие от голода и мертвые люди».</a:t>
            </a:r>
          </a:p>
          <a:p>
            <a:r>
              <a:rPr lang="ru-RU" sz="2400" dirty="0"/>
              <a:t>«Питались очень плохо. Сушили подсолнух, потом его толкли в ступе вместе с кожурой, а затем просеивали через решето. Все это мешали с лебедой и добавляли тертую свеклу. Из этой массы пекли пресные лепешки. К весне1922 года и таких лепешек не было».</a:t>
            </a:r>
          </a:p>
          <a:p>
            <a:r>
              <a:rPr lang="ru-RU" sz="2400" dirty="0"/>
              <a:t>«Голод всё больше свирепствовал. Детям начали выдавать пайки от Американской администрации помощи. Нам тоже с сестренкой Саней стали давать по маленькому кусочку белого хлеба, по стакану какао и по стакану какого-то молока. Всё это, после хлеба из лебеды, нам казалось неописуемой сладостью. Выдавали еще кукурузную муку. Я горсть муки высыпал в карман и ел понемногу. До чего же вкусной мне казалась эта мука, описать невозможно».</a:t>
            </a:r>
          </a:p>
        </p:txBody>
      </p:sp>
    </p:spTree>
    <p:extLst>
      <p:ext uri="{BB962C8B-B14F-4D97-AF65-F5344CB8AC3E}">
        <p14:creationId xmlns:p14="http://schemas.microsoft.com/office/powerpoint/2010/main" val="16642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2A5BFF-C407-3448-967C-2B79B3D1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92505"/>
            <a:ext cx="9601200" cy="753979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Сводки из волостей</a:t>
            </a:r>
            <a:r>
              <a:rPr lang="ru-RU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E1343F-C4B1-8748-ADCD-50745A890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46484"/>
            <a:ext cx="9601200" cy="4920916"/>
          </a:xfrm>
        </p:spPr>
        <p:txBody>
          <a:bodyPr>
            <a:noAutofit/>
          </a:bodyPr>
          <a:lstStyle/>
          <a:p>
            <a:r>
              <a:rPr lang="ru-RU" sz="2800" dirty="0"/>
              <a:t>Еженедельно из каждой волости поступали сводки в </a:t>
            </a:r>
            <a:r>
              <a:rPr lang="ru-RU" sz="2800" dirty="0" err="1"/>
              <a:t>Бугурусланский</a:t>
            </a:r>
            <a:r>
              <a:rPr lang="ru-RU" sz="2800" dirty="0"/>
              <a:t> уездный комитет РКП(б) о нуждающихся в питании, об умерших.</a:t>
            </a:r>
          </a:p>
          <a:p>
            <a:r>
              <a:rPr lang="ru-RU" sz="2800" dirty="0"/>
              <a:t>В сводке по </a:t>
            </a:r>
            <a:r>
              <a:rPr lang="ru-RU" sz="2800" dirty="0" err="1"/>
              <a:t>Аверкинской</a:t>
            </a:r>
            <a:r>
              <a:rPr lang="ru-RU" sz="2800" dirty="0"/>
              <a:t> волости </a:t>
            </a:r>
            <a:r>
              <a:rPr lang="ru-RU" sz="2800" dirty="0" err="1"/>
              <a:t>Бугурусланского</a:t>
            </a:r>
            <a:r>
              <a:rPr lang="ru-RU" sz="2800" dirty="0"/>
              <a:t> уезда голодающих взрослых-5882чел., опухших-1431 чел, умерших за неделю -37, голодающих детей-5245 чел., опухших-1074 чел., умерших за неделю-16 детей. Население питается суррогатами.</a:t>
            </a:r>
          </a:p>
          <a:p>
            <a:r>
              <a:rPr lang="ru-RU" sz="2800" dirty="0"/>
              <a:t>В сведениях о смертности на почве голода на 28 января 1922года указано, что в </a:t>
            </a:r>
            <a:r>
              <a:rPr lang="ru-RU" sz="2800" dirty="0" err="1"/>
              <a:t>Секретарке</a:t>
            </a:r>
            <a:r>
              <a:rPr lang="ru-RU" sz="2800" dirty="0"/>
              <a:t> умерло 263 человека. (</a:t>
            </a:r>
            <a:r>
              <a:rPr lang="ru-RU" sz="1800" dirty="0"/>
              <a:t>СОГАСПИ Ф1.оп1. д.778,л.3.)</a:t>
            </a:r>
          </a:p>
        </p:txBody>
      </p:sp>
    </p:spTree>
    <p:extLst>
      <p:ext uri="{BB962C8B-B14F-4D97-AF65-F5344CB8AC3E}">
        <p14:creationId xmlns:p14="http://schemas.microsoft.com/office/powerpoint/2010/main" val="357310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F6B797-280F-334A-B594-F54B2F3A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590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Случаи людоедства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A454ED-926A-624A-B53D-0010A3E11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1705"/>
            <a:ext cx="9601200" cy="4455695"/>
          </a:xfrm>
        </p:spPr>
        <p:txBody>
          <a:bodyPr>
            <a:normAutofit/>
          </a:bodyPr>
          <a:lstStyle/>
          <a:p>
            <a:r>
              <a:rPr lang="ru-RU" sz="2800" dirty="0"/>
              <a:t>Исторические документы  свидетельствуют об официально  зарегистрированных случаях людоедства и </a:t>
            </a:r>
            <a:r>
              <a:rPr lang="ru-RU" sz="2800" dirty="0" err="1"/>
              <a:t>трупоедства</a:t>
            </a:r>
            <a:r>
              <a:rPr lang="ru-RU" sz="2800" dirty="0"/>
              <a:t>.</a:t>
            </a:r>
          </a:p>
          <a:p>
            <a:r>
              <a:rPr lang="ru-RU" sz="2800" dirty="0"/>
              <a:t>В докладе на пленуме  </a:t>
            </a:r>
            <a:r>
              <a:rPr lang="ru-RU" sz="2800" dirty="0" err="1"/>
              <a:t>Бугурусланского</a:t>
            </a:r>
            <a:r>
              <a:rPr lang="ru-RU" sz="2800" dirty="0"/>
              <a:t> </a:t>
            </a:r>
            <a:r>
              <a:rPr lang="ru-RU" sz="2800" dirty="0" err="1"/>
              <a:t>Губисполкома</a:t>
            </a:r>
            <a:r>
              <a:rPr lang="ru-RU" sz="2800" dirty="0"/>
              <a:t> (декабрь 1922года) было отмечено, что в уезде зафиксировано 5 случаев людоедства.</a:t>
            </a:r>
          </a:p>
          <a:p>
            <a:r>
              <a:rPr lang="ru-RU" sz="2800" dirty="0"/>
              <a:t>В </a:t>
            </a:r>
            <a:r>
              <a:rPr lang="ru-RU" sz="2800" dirty="0" err="1"/>
              <a:t>Дымской</a:t>
            </a:r>
            <a:r>
              <a:rPr lang="ru-RU" sz="2800" dirty="0"/>
              <a:t> волости 18 июля 1922года гражданка К.Я. 28 лет, вдова, зарезала и съела ночевавшего в её доме 10-летнего мальчика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9939478"/>
      </p:ext>
    </p:extLst>
  </p:cSld>
  <p:clrMapOvr>
    <a:masterClrMapping/>
  </p:clrMapOvr>
</p:sld>
</file>

<file path=ppt/theme/theme1.xml><?xml version="1.0" encoding="utf-8"?>
<a:theme xmlns:a="http://schemas.openxmlformats.org/drawingml/2006/main" name="Обрезка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Обрезка</Template>
  <TotalTime>305</TotalTime>
  <Words>1454</Words>
  <Application>Microsoft Office PowerPoint</Application>
  <PresentationFormat>Произвольный</PresentationFormat>
  <Paragraphs>126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Обрезка</vt:lpstr>
      <vt:lpstr>Массовый голод 1921-1922г.г. в нашем крае</vt:lpstr>
      <vt:lpstr>Причины голода </vt:lpstr>
      <vt:lpstr>Уездный комитет помощи голодающим (Укомпомгол) был создан в Бугуруслане в июне 1921года.</vt:lpstr>
      <vt:lpstr>Последствия засухи 1921года.</vt:lpstr>
      <vt:lpstr>Недостаток продовольствия по волостям Бугурусланского уезда на январь 1922года.</vt:lpstr>
      <vt:lpstr>Статистическая сводка Губстатбюро и Губсоюза по учету нуждающихся в продовольствии детей по Бугурусланскому уезду</vt:lpstr>
      <vt:lpstr>Из воспоминаний Наумова Ивана Прокофьевича  </vt:lpstr>
      <vt:lpstr>Сводки из волостей.</vt:lpstr>
      <vt:lpstr>Случаи людоедства</vt:lpstr>
      <vt:lpstr>Эвакуация населения в Сибирь.</vt:lpstr>
      <vt:lpstr>Помощь голодающим.</vt:lpstr>
      <vt:lpstr>Населенные пункты, где были открыты столовые АРА</vt:lpstr>
      <vt:lpstr>Последствия голода</vt:lpstr>
      <vt:lpstr>Основание:</vt:lpstr>
      <vt:lpstr>Презентация подготовлена краеведом Т.В. Королёвой  заведующим муниципальным архивом  Северного района Е.В.Полянской 8(35354)2-10-37.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Массовый голод 1921-1922г.г. в нашем крае</dc:title>
  <dc:creator>Microsoft Office User</dc:creator>
  <cp:lastModifiedBy>Пользователь Windows</cp:lastModifiedBy>
  <cp:revision>31</cp:revision>
  <dcterms:created xsi:type="dcterms:W3CDTF">2021-11-17T14:13:11Z</dcterms:created>
  <dcterms:modified xsi:type="dcterms:W3CDTF">2021-11-19T05:45:16Z</dcterms:modified>
</cp:coreProperties>
</file>